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7" r:id="rId11"/>
    <p:sldId id="298" r:id="rId12"/>
    <p:sldId id="291" r:id="rId13"/>
    <p:sldId id="299" r:id="rId14"/>
    <p:sldId id="303" r:id="rId15"/>
    <p:sldId id="292" r:id="rId16"/>
    <p:sldId id="300" r:id="rId17"/>
    <p:sldId id="301" r:id="rId18"/>
    <p:sldId id="30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52789D-084B-4891-9DE4-CC418C78E1F8}" v="2" dt="2025-07-22T15:36:44.498"/>
  </p1510:revLst>
</p1510:revInfo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206" y="3429000"/>
            <a:ext cx="7772400" cy="1251856"/>
          </a:xfrm>
        </p:spPr>
        <p:txBody>
          <a:bodyPr lIns="0" tIns="0" rIns="0" bIns="0"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Exploratory Data Analysis of Housing Dataset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19"/>
            <a:ext cx="6858000" cy="2120537"/>
          </a:xfrm>
        </p:spPr>
        <p:txBody>
          <a:bodyPr lIns="0" tIns="0" rIns="0" bIns="0">
            <a:normAutofit/>
          </a:bodyPr>
          <a:lstStyle/>
          <a:p>
            <a:r>
              <a:rPr lang="en-US" altLang="ja-JP" dirty="0"/>
              <a:t>Presented By :</a:t>
            </a:r>
            <a:r>
              <a:rPr lang="en-US" dirty="0">
                <a:solidFill>
                  <a:srgbClr val="000000"/>
                </a:solidFill>
              </a:rPr>
              <a:t>DIVYA PRASTH R.S</a:t>
            </a:r>
          </a:p>
          <a:p>
            <a:r>
              <a:rPr lang="en-US" dirty="0">
                <a:solidFill>
                  <a:srgbClr val="000000"/>
                </a:solidFill>
              </a:rPr>
              <a:t>Batch: </a:t>
            </a:r>
            <a:r>
              <a:rPr lang="en-US" dirty="0"/>
              <a:t>DA&amp;DS-MAY’25</a:t>
            </a:r>
            <a:endParaRPr lang="en-IN" dirty="0"/>
          </a:p>
          <a:p>
            <a:r>
              <a:rPr lang="en-US" dirty="0">
                <a:solidFill>
                  <a:srgbClr val="000000"/>
                </a:solidFill>
              </a:rPr>
              <a:t>Guided By: RAMYA M</a:t>
            </a:r>
          </a:p>
          <a:p>
            <a:r>
              <a:rPr lang="en-US" dirty="0">
                <a:solidFill>
                  <a:srgbClr val="000000"/>
                </a:solidFill>
              </a:rPr>
              <a:t>Date:26/07/2025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7FECC-470E-1010-7F49-D42C42BE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25" y="1807935"/>
            <a:ext cx="3646300" cy="2286000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0DB775-1A5E-0DDC-796D-CAA507B5C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B8F7-D082-E474-DE4B-AD0516610CCC}"/>
              </a:ext>
            </a:extLst>
          </p:cNvPr>
          <p:cNvSpPr txBox="1"/>
          <p:nvPr/>
        </p:nvSpPr>
        <p:spPr>
          <a:xfrm>
            <a:off x="895755" y="1397700"/>
            <a:ext cx="31242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Two way t-test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8255A-29A4-BD4E-E62B-9FE187FA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14" y="1595934"/>
            <a:ext cx="5795056" cy="2844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8D9D8-AEC4-19BE-78E4-DF732B49E719}"/>
              </a:ext>
            </a:extLst>
          </p:cNvPr>
          <p:cNvSpPr txBox="1"/>
          <p:nvPr/>
        </p:nvSpPr>
        <p:spPr>
          <a:xfrm>
            <a:off x="5442857" y="1225820"/>
            <a:ext cx="256903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 Square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D0C67-A861-40C3-BB2A-6CB925B1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4579798"/>
            <a:ext cx="5108558" cy="1657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25224-0C4E-ED71-4EB3-BF145C46D43C}"/>
              </a:ext>
            </a:extLst>
          </p:cNvPr>
          <p:cNvSpPr txBox="1"/>
          <p:nvPr/>
        </p:nvSpPr>
        <p:spPr>
          <a:xfrm>
            <a:off x="895755" y="4177010"/>
            <a:ext cx="38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Discrete Statistics</a:t>
            </a:r>
          </a:p>
        </p:txBody>
      </p:sp>
    </p:spTree>
    <p:extLst>
      <p:ext uri="{BB962C8B-B14F-4D97-AF65-F5344CB8AC3E}">
        <p14:creationId xmlns:p14="http://schemas.microsoft.com/office/powerpoint/2010/main" val="2679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0C81-4C6C-B4DD-1BEE-85686F4B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021ABE-B1E2-E5DB-A58A-95BE745B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006" y="1105118"/>
            <a:ext cx="7572102" cy="1047206"/>
          </a:xfrm>
        </p:spPr>
        <p:txBody>
          <a:bodyPr>
            <a:normAutofit/>
          </a:bodyPr>
          <a:lstStyle/>
          <a:p>
            <a:pPr algn="l">
              <a:lnSpc>
                <a:spcPts val="6160"/>
              </a:lnSpc>
            </a:pPr>
            <a:r>
              <a:rPr lang="en-IN" dirty="0">
                <a:latin typeface="+mn-lt"/>
              </a:rPr>
              <a:t>Relationships Between Variables</a:t>
            </a:r>
            <a:endParaRPr lang="en-US" spc="-140" dirty="0">
              <a:solidFill>
                <a:srgbClr val="0D0D0D"/>
              </a:solidFill>
              <a:latin typeface="+mn-lt"/>
              <a:ea typeface="Cardo"/>
              <a:cs typeface="Cardo"/>
              <a:sym typeface="Card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4FACF-4D35-68F5-DE06-33E23DA98586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C4DF2A-4553-59DB-F452-469430BD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en-IN" dirty="0" err="1">
                <a:ea typeface="Calibri" panose="020F0502020204030204" pitchFamily="34" charset="0"/>
                <a:cs typeface="Calibri" panose="020F0502020204030204" pitchFamily="34" charset="0"/>
              </a:rPr>
              <a:t>sqft_living</a:t>
            </a: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 strongly correlates with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Renovation, view and condition also significantly impact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Chi-square showed renovation affects 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F23A2-AB1A-B7E6-3E2E-F67C0040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5" y="2340864"/>
            <a:ext cx="6496957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3F1B4-0F89-B0DC-C482-D686F4D9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5" y="3788140"/>
            <a:ext cx="6496957" cy="1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pPr>
              <a:lnSpc>
                <a:spcPts val="5025"/>
              </a:lnSpc>
            </a:pPr>
            <a:r>
              <a:rPr lang="en-US" spc="-114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C2E791-0F43-8A7A-96C0-84A4B4DF9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5372" y="1280160"/>
            <a:ext cx="4816846" cy="357456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DEE940-5E48-7173-C9CD-7FB174094C9F}"/>
              </a:ext>
            </a:extLst>
          </p:cNvPr>
          <p:cNvSpPr txBox="1">
            <a:spLocks/>
          </p:cNvSpPr>
          <p:nvPr/>
        </p:nvSpPr>
        <p:spPr>
          <a:xfrm>
            <a:off x="731520" y="2286000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Helps identify patterns and trends visually.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histograms, scatter plots, heatmaps, </a:t>
            </a:r>
            <a:r>
              <a:rPr lang="en-US" dirty="0" err="1">
                <a:solidFill>
                  <a:srgbClr val="000000"/>
                </a:solidFill>
              </a:rPr>
              <a:t>pairplots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161-AB66-9930-3B33-AFF8C3B9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927083"/>
            <a:ext cx="10698480" cy="109728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Univariate Analysis</a:t>
            </a:r>
            <a:endParaRPr lang="en-IN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F9E72-0168-1B12-F126-1CEAF1D98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1798" y="1922417"/>
            <a:ext cx="3435041" cy="237615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6AA146-0409-1E0F-DD68-0CF736B236FA}"/>
              </a:ext>
            </a:extLst>
          </p:cNvPr>
          <p:cNvSpPr txBox="1">
            <a:spLocks/>
          </p:cNvSpPr>
          <p:nvPr/>
        </p:nvSpPr>
        <p:spPr>
          <a:xfrm>
            <a:off x="840377" y="2498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Explored individual variables: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Price, </a:t>
            </a:r>
            <a:r>
              <a:rPr lang="en-US" dirty="0" err="1">
                <a:cs typeface="Times New Roman" panose="02020603050405020304" pitchFamily="18" charset="0"/>
              </a:rPr>
              <a:t>sqft</a:t>
            </a:r>
            <a:r>
              <a:rPr lang="en-US" dirty="0">
                <a:cs typeface="Times New Roman" panose="02020603050405020304" pitchFamily="18" charset="0"/>
              </a:rPr>
              <a:t> living,  bedrooms, bathrooms, condition,.</a:t>
            </a:r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5E304-52AF-E359-56B5-2BF9E58D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19" y="1922417"/>
            <a:ext cx="2802820" cy="2385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9932BA-1AF1-3093-705C-9C76BA6CF198}"/>
              </a:ext>
            </a:extLst>
          </p:cNvPr>
          <p:cNvSpPr txBox="1"/>
          <p:nvPr/>
        </p:nvSpPr>
        <p:spPr>
          <a:xfrm>
            <a:off x="6096000" y="4418317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Histogram for price  and Donut Chart for Bedrooms</a:t>
            </a:r>
          </a:p>
        </p:txBody>
      </p:sp>
    </p:spTree>
    <p:extLst>
      <p:ext uri="{BB962C8B-B14F-4D97-AF65-F5344CB8AC3E}">
        <p14:creationId xmlns:p14="http://schemas.microsoft.com/office/powerpoint/2010/main" val="11101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F5D9-AD54-B1FA-F8B9-0A336427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645-189E-0D84-CA2D-C351C07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Bivariate Analysis</a:t>
            </a:r>
            <a:endParaRPr lang="en-IN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9DFB28-3772-7DA6-48EA-07648E54DE30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Explored relationships between two variables.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scatter plots, boxplots, correlation heatmaps.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</a:t>
            </a:r>
            <a:r>
              <a:rPr lang="en-US" dirty="0" err="1">
                <a:cs typeface="Times New Roman" panose="02020603050405020304" pitchFamily="18" charset="0"/>
              </a:rPr>
              <a:t>sqft_living</a:t>
            </a: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bedroom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Used for Price vs view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16FE-0F30-41F9-4A04-2C0343D5855D}"/>
              </a:ext>
            </a:extLst>
          </p:cNvPr>
          <p:cNvSpPr txBox="1"/>
          <p:nvPr/>
        </p:nvSpPr>
        <p:spPr>
          <a:xfrm>
            <a:off x="6156960" y="4626303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Bubble sort for price vs </a:t>
            </a:r>
            <a:r>
              <a:rPr lang="en-IN" dirty="0" err="1"/>
              <a:t>Sqft</a:t>
            </a:r>
            <a:r>
              <a:rPr lang="en-IN" dirty="0"/>
              <a:t>_ living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57091-844F-C786-634C-04C30206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1051560"/>
            <a:ext cx="4600861" cy="35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DEE6-D171-98D1-85D0-96DD1DA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41A4-2C57-6B0F-37B7-508A0DE9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dirty="0">
                <a:latin typeface="+mn-lt"/>
                <a:cs typeface="Times New Roman" panose="02020603050405020304" pitchFamily="18" charset="0"/>
              </a:rPr>
              <a:t>Multivariate Analysis</a:t>
            </a:r>
            <a:endParaRPr lang="en-IN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922C-B203-CA0A-1B99-419E5C428021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Examined combined influence of multiple features on price</a:t>
            </a:r>
          </a:p>
          <a:p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grade, renovation status: top price predictors.</a:t>
            </a:r>
          </a:p>
          <a:p>
            <a:r>
              <a:rPr lang="en-US" dirty="0">
                <a:solidFill>
                  <a:srgbClr val="000000"/>
                </a:solidFill>
              </a:rPr>
              <a:t>Here I used Heat Map: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B8A5B-3D78-17A7-ADD9-3E80CC4B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47" y="653925"/>
            <a:ext cx="5216623" cy="439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C6E15-75FC-5184-E843-209CC98035C2}"/>
              </a:ext>
            </a:extLst>
          </p:cNvPr>
          <p:cNvSpPr txBox="1"/>
          <p:nvPr/>
        </p:nvSpPr>
        <p:spPr>
          <a:xfrm>
            <a:off x="5813271" y="1230868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81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A39A3-FEE2-A3EF-EC65-3D96FA2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Conclusion and Recommendations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43D1-403B-A54A-EB66-1425C2F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77439"/>
            <a:ext cx="4013781" cy="36575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Luxury homes affect average prices.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Future work: Add location features, apply ML models.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Homes in better condition (4–5) have   higher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Higher view ratings are linked to increased property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Properties with 3 to 4 bedrooms show the best price-to-size ratio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FE16E4-1DEA-89B5-9672-89993DAD865D}"/>
              </a:ext>
            </a:extLst>
          </p:cNvPr>
          <p:cNvSpPr txBox="1">
            <a:spLocks/>
          </p:cNvSpPr>
          <p:nvPr/>
        </p:nvSpPr>
        <p:spPr>
          <a:xfrm>
            <a:off x="5964499" y="2468881"/>
            <a:ext cx="4013781" cy="36575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homes with 3–4 bedrooms, as they offer the best price-to-size ratio.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or upgrade homes to condition ratings 4 or 5 to boost property value.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Avoid overpricing in low-demand neighborhoods; offer discounts or promotions to attract buyers.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03BCC-DFB4-ADC8-0518-E43218ED7772}"/>
              </a:ext>
            </a:extLst>
          </p:cNvPr>
          <p:cNvSpPr txBox="1"/>
          <p:nvPr/>
        </p:nvSpPr>
        <p:spPr>
          <a:xfrm>
            <a:off x="5924876" y="2008107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Recommendation:</a:t>
            </a:r>
          </a:p>
        </p:txBody>
      </p:sp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9E4E-FD8C-DAE8-7DC7-2BA937D22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028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  <a:noFill/>
        </p:spPr>
        <p:txBody>
          <a:bodyPr lIns="0" tIns="0" rIns="0" bIns="0" anchor="ctr" anchorCtr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 Cleaning</a:t>
            </a:r>
          </a:p>
          <a:p>
            <a:r>
              <a:rPr lang="en-US" dirty="0"/>
              <a:t>EDA and 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110343"/>
            <a:ext cx="6400800" cy="1447800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4000" b="1" dirty="0">
                <a:latin typeface="+mn-lt"/>
              </a:rPr>
              <a:t>Introduction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4655-48AC-C4BC-EC20-EEBF41E44676}"/>
              </a:ext>
            </a:extLst>
          </p:cNvPr>
          <p:cNvSpPr txBox="1"/>
          <p:nvPr/>
        </p:nvSpPr>
        <p:spPr>
          <a:xfrm>
            <a:off x="5029200" y="2808514"/>
            <a:ext cx="616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Here I have </a:t>
            </a:r>
            <a:r>
              <a:rPr lang="en-US" dirty="0">
                <a:solidFill>
                  <a:srgbClr val="000000"/>
                </a:solidFill>
              </a:rPr>
              <a:t>Analyzed housing dataset to identify factors influencing property prices.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C422D-159E-DD77-4406-6D7D9CD04A87}"/>
              </a:ext>
            </a:extLst>
          </p:cNvPr>
          <p:cNvSpPr txBox="1"/>
          <p:nvPr/>
        </p:nvSpPr>
        <p:spPr>
          <a:xfrm>
            <a:off x="5029200" y="3797549"/>
            <a:ext cx="555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Objective: </a:t>
            </a:r>
            <a:r>
              <a:rPr lang="en-US" dirty="0">
                <a:solidFill>
                  <a:srgbClr val="000000"/>
                </a:solidFill>
              </a:rPr>
              <a:t>Discover insights to predict property values and assist stakeholders.</a:t>
            </a:r>
          </a:p>
          <a:p>
            <a:endParaRPr lang="en-IN" dirty="0"/>
          </a:p>
        </p:txBody>
      </p:sp>
      <p:pic>
        <p:nvPicPr>
          <p:cNvPr id="7" name="Graphic 6" descr="Renovation (House With Sparkles) outline">
            <a:extLst>
              <a:ext uri="{FF2B5EF4-FFF2-40B4-BE49-F238E27FC236}">
                <a16:creationId xmlns:a16="http://schemas.microsoft.com/office/drawing/2014/main" id="{9939B996-0A9D-E0B2-2C06-B2118B27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720879"/>
            <a:ext cx="914400" cy="914400"/>
          </a:xfrm>
          <a:prstGeom prst="rect">
            <a:avLst/>
          </a:prstGeom>
        </p:spPr>
      </p:pic>
      <p:pic>
        <p:nvPicPr>
          <p:cNvPr id="8" name="Graphic 7" descr="Renovation (House With Sparkles) outline">
            <a:extLst>
              <a:ext uri="{FF2B5EF4-FFF2-40B4-BE49-F238E27FC236}">
                <a16:creationId xmlns:a16="http://schemas.microsoft.com/office/drawing/2014/main" id="{11E696E6-F833-08E6-435B-175AC8DC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5229" y="4720879"/>
            <a:ext cx="914400" cy="914400"/>
          </a:xfrm>
          <a:prstGeom prst="rect">
            <a:avLst/>
          </a:prstGeom>
        </p:spPr>
      </p:pic>
      <p:pic>
        <p:nvPicPr>
          <p:cNvPr id="9" name="Graphic 8" descr="Renovation (House With Sparkles) outline">
            <a:extLst>
              <a:ext uri="{FF2B5EF4-FFF2-40B4-BE49-F238E27FC236}">
                <a16:creationId xmlns:a16="http://schemas.microsoft.com/office/drawing/2014/main" id="{0351FE96-06BF-4DAD-4ECF-57F86A2FC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671" y="4720879"/>
            <a:ext cx="914400" cy="914400"/>
          </a:xfrm>
          <a:prstGeom prst="rect">
            <a:avLst/>
          </a:prstGeom>
        </p:spPr>
      </p:pic>
      <p:pic>
        <p:nvPicPr>
          <p:cNvPr id="10" name="Graphic 9" descr="Renovation (House With Sparkles) outline">
            <a:extLst>
              <a:ext uri="{FF2B5EF4-FFF2-40B4-BE49-F238E27FC236}">
                <a16:creationId xmlns:a16="http://schemas.microsoft.com/office/drawing/2014/main" id="{66D2AA2B-ABAF-6B21-97A3-F3BA14A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628" y="4720879"/>
            <a:ext cx="914400" cy="914400"/>
          </a:xfrm>
          <a:prstGeom prst="rect">
            <a:avLst/>
          </a:prstGeom>
        </p:spPr>
      </p:pic>
      <p:pic>
        <p:nvPicPr>
          <p:cNvPr id="11" name="Graphic 10" descr="Renovation (House With Sparkles) outline">
            <a:extLst>
              <a:ext uri="{FF2B5EF4-FFF2-40B4-BE49-F238E27FC236}">
                <a16:creationId xmlns:a16="http://schemas.microsoft.com/office/drawing/2014/main" id="{5B85A778-A633-CAB2-6FD4-FBE3968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493" y="472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5"/>
            <a:ext cx="4937760" cy="626582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3200" b="1" dirty="0">
                <a:latin typeface="+mn-lt"/>
              </a:rPr>
              <a:t>Data Understanding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0000"/>
                </a:solidFill>
              </a:rPr>
              <a:t>Dataset: </a:t>
            </a:r>
            <a:r>
              <a:rPr lang="en-IN" dirty="0">
                <a:solidFill>
                  <a:srgbClr val="000000"/>
                </a:solidFill>
              </a:rPr>
              <a:t>We use  Housing  CSV file.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This File contains </a:t>
            </a:r>
            <a:r>
              <a:rPr lang="en-IN" dirty="0">
                <a:solidFill>
                  <a:srgbClr val="000000"/>
                </a:solidFill>
              </a:rPr>
              <a:t>Thousands of property records.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Key Columns: price,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bedrooms, bathrooms, </a:t>
            </a:r>
            <a:r>
              <a:rPr lang="en-US" dirty="0" err="1">
                <a:solidFill>
                  <a:srgbClr val="000000"/>
                </a:solidFill>
              </a:rPr>
              <a:t>yr_built</a:t>
            </a:r>
            <a:r>
              <a:rPr lang="en-US" dirty="0">
                <a:solidFill>
                  <a:srgbClr val="000000"/>
                </a:solidFill>
              </a:rPr>
              <a:t>, renovations, grade.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0000"/>
                </a:solidFill>
              </a:rPr>
              <a:t>Data types: numerical, categorical, datetime.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has 4600 Rows and 18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4D35-771F-0DDC-9DA0-DC458C84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3017491"/>
            <a:ext cx="2338943" cy="342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E8C8-755F-7D41-B0DA-823F22D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539" y="3058669"/>
            <a:ext cx="116221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457" y="1863632"/>
            <a:ext cx="6400800" cy="731521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b="1" dirty="0">
                <a:latin typeface="+mn-lt"/>
              </a:rPr>
              <a:t>Data Cleaning</a:t>
            </a:r>
            <a:endParaRPr lang="en-US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DE00C-66A4-7ED3-8553-CBC4973A8B9B}"/>
              </a:ext>
            </a:extLst>
          </p:cNvPr>
          <p:cNvSpPr txBox="1"/>
          <p:nvPr/>
        </p:nvSpPr>
        <p:spPr>
          <a:xfrm>
            <a:off x="5029198" y="2889062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Ensures accuracy, </a:t>
            </a:r>
            <a:r>
              <a:rPr lang="en-US" dirty="0">
                <a:solidFill>
                  <a:srgbClr val="000000"/>
                </a:solidFill>
              </a:rPr>
              <a:t>consistency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and reliability.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5226C-25E9-33B8-63D4-7F67AD99C206}"/>
              </a:ext>
            </a:extLst>
          </p:cNvPr>
          <p:cNvSpPr txBox="1"/>
          <p:nvPr/>
        </p:nvSpPr>
        <p:spPr>
          <a:xfrm>
            <a:off x="5029197" y="3495057"/>
            <a:ext cx="62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Missing Values Imputation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050B5-EFDE-8BB2-2DCD-4734BC9ED90F}"/>
              </a:ext>
            </a:extLst>
          </p:cNvPr>
          <p:cNvSpPr txBox="1"/>
          <p:nvPr/>
        </p:nvSpPr>
        <p:spPr>
          <a:xfrm>
            <a:off x="5029199" y="4077678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Outlier Treatment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C5F79-1AA5-E4A1-155C-E585ED7B6CD7}"/>
              </a:ext>
            </a:extLst>
          </p:cNvPr>
          <p:cNvSpPr txBox="1"/>
          <p:nvPr/>
        </p:nvSpPr>
        <p:spPr>
          <a:xfrm>
            <a:off x="5029200" y="4619963"/>
            <a:ext cx="512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Handling Inconsistent Values</a:t>
            </a:r>
          </a:p>
        </p:txBody>
      </p:sp>
      <p:pic>
        <p:nvPicPr>
          <p:cNvPr id="1026" name="Picture 2" descr="What is Data Cleaning and Why is It ...">
            <a:extLst>
              <a:ext uri="{FF2B5EF4-FFF2-40B4-BE49-F238E27FC236}">
                <a16:creationId xmlns:a16="http://schemas.microsoft.com/office/drawing/2014/main" id="{BD14A4BB-5202-3EE2-9DDC-FE22C1B1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0" y="2476499"/>
            <a:ext cx="2955797" cy="23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6" y="1164771"/>
            <a:ext cx="10698480" cy="4524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Missing Values Imputation</a:t>
            </a:r>
            <a:br>
              <a:rPr lang="en-IN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2220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Identified using </a:t>
            </a:r>
            <a:r>
              <a:rPr lang="en-US" b="1" dirty="0" err="1">
                <a:solidFill>
                  <a:srgbClr val="000000"/>
                </a:solidFill>
              </a:rPr>
              <a:t>isnull</a:t>
            </a:r>
            <a:r>
              <a:rPr lang="en-US" b="1" dirty="0">
                <a:solidFill>
                  <a:srgbClr val="000000"/>
                </a:solidFill>
              </a:rPr>
              <a:t>().sum().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Numerical: Filled with mean/median.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Categorical: Filled with mode.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Dropped rows if incomplete.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515E-DE91-F492-DF1D-5ECA32F3F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8097" y="2199350"/>
            <a:ext cx="1771897" cy="452437"/>
          </a:xfrm>
        </p:spPr>
        <p:txBody>
          <a:bodyPr/>
          <a:lstStyle/>
          <a:p>
            <a:r>
              <a:rPr lang="en-US" sz="1600" b="1" dirty="0"/>
              <a:t>Before Removing Null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571B5-5644-45A9-C440-A919DFC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97" y="2794000"/>
            <a:ext cx="1771897" cy="3477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E9D97-3AEC-0B01-C825-071A6A948EBA}"/>
              </a:ext>
            </a:extLst>
          </p:cNvPr>
          <p:cNvSpPr txBox="1"/>
          <p:nvPr/>
        </p:nvSpPr>
        <p:spPr>
          <a:xfrm>
            <a:off x="8741229" y="2199350"/>
            <a:ext cx="1948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After Removing Null Values: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2CF4D-5697-C2F8-12A9-086B4CE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67" y="2794000"/>
            <a:ext cx="1724266" cy="340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192961-3452-3142-3116-362EA391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69" y="456111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4B24-9591-C41C-CE13-D365B49F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6400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Outlier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8003-C149-9D02-E707-5A56A580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94550"/>
            <a:ext cx="3849624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Detected via IQR and boxplots.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Removed unrealistic values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extreme values with median or removed based on business logic.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Retained legitimate luxury homes.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90A4B-A3A4-81F3-ABB0-01C0DE15CA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36243" y="1894550"/>
            <a:ext cx="6474896" cy="25787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41C-DA51-CAF8-1947-7DC1634C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43" y="4686041"/>
            <a:ext cx="6248400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9F88-3350-4A5E-DD33-5DA02948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30353"/>
            <a:ext cx="10698480" cy="906562"/>
          </a:xfrm>
        </p:spPr>
        <p:txBody>
          <a:bodyPr>
            <a:normAutofit fontScale="90000"/>
          </a:bodyPr>
          <a:lstStyle/>
          <a:p>
            <a:r>
              <a:rPr lang="en-US" spc="-15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HANDLING INVALID VALUES</a:t>
            </a:r>
            <a:br>
              <a:rPr lang="en-US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2D8-18BC-A62E-580C-EF24B923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Replaced zero values in Columns like “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yr_built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and “price” where unrealistic.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inconsistent values(example 0 bathrooms)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F3B90D-9A2C-BD6D-5255-15E393A1F4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75728" y="2327776"/>
            <a:ext cx="5697538" cy="3465609"/>
          </a:xfrm>
        </p:spPr>
      </p:pic>
      <p:pic>
        <p:nvPicPr>
          <p:cNvPr id="2050" name="Picture 2" descr="Data Handling: A Comprehensive Overview ...">
            <a:extLst>
              <a:ext uri="{FF2B5EF4-FFF2-40B4-BE49-F238E27FC236}">
                <a16:creationId xmlns:a16="http://schemas.microsoft.com/office/drawing/2014/main" id="{D1DFB1A8-D528-1CD9-574E-1F4860D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56" y="406058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105118"/>
            <a:ext cx="6400800" cy="1047206"/>
          </a:xfrm>
        </p:spPr>
        <p:txBody>
          <a:bodyPr/>
          <a:lstStyle/>
          <a:p>
            <a:pPr algn="l">
              <a:lnSpc>
                <a:spcPts val="6160"/>
              </a:lnSpc>
            </a:pPr>
            <a:r>
              <a:rPr lang="en-US" spc="-14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STATISTICAL  </a:t>
            </a:r>
            <a:r>
              <a:rPr lang="en-US" spc="-14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DAD95-61EC-DAD9-A7D6-174D8575227E}"/>
              </a:ext>
            </a:extLst>
          </p:cNvPr>
          <p:cNvSpPr txBox="1"/>
          <p:nvPr/>
        </p:nvSpPr>
        <p:spPr>
          <a:xfrm>
            <a:off x="731520" y="2152324"/>
            <a:ext cx="473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Tests Used:</a:t>
            </a:r>
          </a:p>
          <a:p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A460B-97EF-D1C1-1677-4CD33B3D43E7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Discrete Statistics.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way ANOVA test: price vs condition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Two Way t-test  between Renovated house and unrenovated house.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Chi-Square between Condition and  Renovation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08B02-0525-DF88-9E7F-92A5BA0275BF}"/>
              </a:ext>
            </a:extLst>
          </p:cNvPr>
          <p:cNvSpPr txBox="1"/>
          <p:nvPr/>
        </p:nvSpPr>
        <p:spPr>
          <a:xfrm>
            <a:off x="5277394" y="1992148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Way ANOVA Test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46E2C-ACC8-AA1F-A72C-8A32EC4A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6" y="2601686"/>
            <a:ext cx="6153794" cy="34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536</TotalTime>
  <Words>525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Cardo</vt:lpstr>
      <vt:lpstr>Perpetua Titling MT</vt:lpstr>
      <vt:lpstr>Times New Roman</vt:lpstr>
      <vt:lpstr>Wingdings</vt:lpstr>
      <vt:lpstr>Creative Gradient </vt:lpstr>
      <vt:lpstr>Exploratory Data Analysis of Housing Dataset</vt:lpstr>
      <vt:lpstr>Agenda</vt:lpstr>
      <vt:lpstr>Introduction </vt:lpstr>
      <vt:lpstr>Data Understanding</vt:lpstr>
      <vt:lpstr>Data Cleaning</vt:lpstr>
      <vt:lpstr>Missing Values Imputation  </vt:lpstr>
      <vt:lpstr>Outlier Handling</vt:lpstr>
      <vt:lpstr>HANDLING INVALID VALUES </vt:lpstr>
      <vt:lpstr>STATISTICAL  ANALYSIS</vt:lpstr>
      <vt:lpstr>PowerPoint Presentation</vt:lpstr>
      <vt:lpstr>Relationships Between Variables</vt:lpstr>
      <vt:lpstr>DATA VISUALIZATION</vt:lpstr>
      <vt:lpstr>Univariate Analysis</vt:lpstr>
      <vt:lpstr>Bivariate Analysis</vt:lpstr>
      <vt:lpstr>Multivariate Analysis</vt:lpstr>
      <vt:lpstr>Conclusion and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prasath RS</dc:creator>
  <cp:lastModifiedBy>Divya prasath RS</cp:lastModifiedBy>
  <cp:revision>4</cp:revision>
  <dcterms:created xsi:type="dcterms:W3CDTF">2025-07-22T08:50:40Z</dcterms:created>
  <dcterms:modified xsi:type="dcterms:W3CDTF">2025-07-24T02:50:34Z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